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E700B27-DE4C-4B9E-BB11-B9027034A00F}" type="datetimeFigureOut">
              <a:rPr lang="en-US" smtClean="0"/>
              <a:pPr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9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3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4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80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33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08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12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8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6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5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69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17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9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7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8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7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A94A75-E4F4-41F3-BAA3-E7131A9FD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2341" y="-159380"/>
            <a:ext cx="8825658" cy="2677648"/>
          </a:xfrm>
        </p:spPr>
        <p:txBody>
          <a:bodyPr>
            <a:norm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Century Schoolbook" panose="02040604050505020304" pitchFamily="18" charset="0"/>
                <a:ea typeface="FangSong" panose="020B0503020204020204" pitchFamily="49" charset="-122"/>
                <a:cs typeface="Adobe Devanagari" panose="02040503050201020203" pitchFamily="18" charset="0"/>
              </a:rPr>
              <a:t>Modellistica e simulazione di un robot a 5 </a:t>
            </a:r>
            <a:r>
              <a:rPr lang="it-IT" sz="3600" dirty="0" err="1">
                <a:solidFill>
                  <a:schemeClr val="bg1"/>
                </a:solidFill>
                <a:latin typeface="Century Schoolbook" panose="02040604050505020304" pitchFamily="18" charset="0"/>
                <a:ea typeface="FangSong" panose="020B0503020204020204" pitchFamily="49" charset="-122"/>
                <a:cs typeface="Adobe Devanagari" panose="02040503050201020203" pitchFamily="18" charset="0"/>
              </a:rPr>
              <a:t>dof</a:t>
            </a:r>
            <a:endParaRPr lang="it-IT" sz="3600" dirty="0">
              <a:solidFill>
                <a:schemeClr val="bg1"/>
              </a:solidFill>
              <a:latin typeface="Century Schoolbook" panose="02040604050505020304" pitchFamily="18" charset="0"/>
              <a:ea typeface="FangSong" panose="020B0503020204020204" pitchFamily="49" charset="-122"/>
              <a:cs typeface="Adobe Devanagari" panose="02040503050201020203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15F5F01-EFD5-4990-BC1F-C5B827C2156F}"/>
              </a:ext>
            </a:extLst>
          </p:cNvPr>
          <p:cNvSpPr txBox="1"/>
          <p:nvPr/>
        </p:nvSpPr>
        <p:spPr>
          <a:xfrm>
            <a:off x="1789332" y="3564835"/>
            <a:ext cx="996563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entury Schoolbook" panose="02040604050505020304" pitchFamily="18" charset="0"/>
              </a:rPr>
              <a:t>Docente 											Studenti</a:t>
            </a:r>
          </a:p>
          <a:p>
            <a:r>
              <a:rPr lang="it-IT" sz="2000" dirty="0">
                <a:latin typeface="Century Schoolbook" panose="02040604050505020304" pitchFamily="18" charset="0"/>
              </a:rPr>
              <a:t>																</a:t>
            </a:r>
          </a:p>
          <a:p>
            <a:r>
              <a:rPr lang="it-IT" dirty="0">
                <a:latin typeface="Century Schoolbook" panose="02040604050505020304" pitchFamily="18" charset="0"/>
              </a:rPr>
              <a:t>Prof. …												Ivonne Rizzuto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0A687F8-FD55-4EA3-BD16-F47663C8F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7" y="63479"/>
            <a:ext cx="3048006" cy="105461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DB821D4-17FC-46B3-BF94-7AE41E53B456}"/>
              </a:ext>
            </a:extLst>
          </p:cNvPr>
          <p:cNvSpPr txBox="1"/>
          <p:nvPr/>
        </p:nvSpPr>
        <p:spPr>
          <a:xfrm>
            <a:off x="1431235" y="5950230"/>
            <a:ext cx="8852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tx1">
                    <a:lumMod val="85000"/>
                  </a:schemeClr>
                </a:solidFill>
                <a:latin typeface="Century Schoolbook" panose="02040604050505020304" pitchFamily="18" charset="0"/>
              </a:rPr>
              <a:t>Modellistica e Simulazione dei Sistemi Meccanici A.A. 2018/2019</a:t>
            </a:r>
          </a:p>
          <a:p>
            <a:pPr algn="ctr"/>
            <a:r>
              <a:rPr lang="it-IT" sz="1600" dirty="0">
                <a:solidFill>
                  <a:schemeClr val="tx1">
                    <a:lumMod val="85000"/>
                  </a:schemeClr>
                </a:solidFill>
                <a:latin typeface="Century Schoolbook" panose="02040604050505020304" pitchFamily="18" charset="0"/>
              </a:rPr>
              <a:t>Corso di Laurea in Ingegneria dell’Automazione</a:t>
            </a:r>
          </a:p>
        </p:txBody>
      </p:sp>
    </p:spTree>
    <p:extLst>
      <p:ext uri="{BB962C8B-B14F-4D97-AF65-F5344CB8AC3E}">
        <p14:creationId xmlns:p14="http://schemas.microsoft.com/office/powerpoint/2010/main" val="2821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CA4449-3A66-4D0C-B0FC-7CEDA072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Century Schoolbook" panose="02040604050505020304" pitchFamily="18" charset="0"/>
              </a:rPr>
              <a:t>Struttura del robot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13B1CD5-BC31-4C82-907C-F153ADE19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527" y="2097088"/>
            <a:ext cx="4199769" cy="2362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A585D9-F9AA-4475-989F-C9DC6FD50572}"/>
              </a:ext>
            </a:extLst>
          </p:cNvPr>
          <p:cNvSpPr txBox="1"/>
          <p:nvPr/>
        </p:nvSpPr>
        <p:spPr>
          <a:xfrm>
            <a:off x="2809605" y="4760913"/>
            <a:ext cx="6569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entury Schoolbook" panose="02040604050505020304" pitchFamily="18" charset="0"/>
              </a:rPr>
              <a:t>Manipolatore seriale a 5 DOF con giunti rotoidali</a:t>
            </a:r>
          </a:p>
        </p:txBody>
      </p:sp>
    </p:spTree>
    <p:extLst>
      <p:ext uri="{BB962C8B-B14F-4D97-AF65-F5344CB8AC3E}">
        <p14:creationId xmlns:p14="http://schemas.microsoft.com/office/powerpoint/2010/main" val="6326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457BC3-4B9C-4119-BDD5-EA84A5570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Century Schoolbook" panose="02040604050505020304" pitchFamily="18" charset="0"/>
              </a:rPr>
              <a:t>Struttura del robot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C29FAF-D952-40A3-BFF9-08371B162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Century Schoolbook" panose="02040604050505020304" pitchFamily="18" charset="0"/>
              </a:rPr>
              <a:t>Parametri di </a:t>
            </a:r>
            <a:r>
              <a:rPr lang="it-IT" dirty="0" err="1">
                <a:solidFill>
                  <a:schemeClr val="bg1"/>
                </a:solidFill>
                <a:latin typeface="Century Schoolbook" panose="02040604050505020304" pitchFamily="18" charset="0"/>
              </a:rPr>
              <a:t>Denavit-Hartenberg</a:t>
            </a:r>
            <a:endParaRPr lang="it-IT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A2F5C908-3B7F-497F-9F36-37F58EB90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970058"/>
              </p:ext>
            </p:extLst>
          </p:nvPr>
        </p:nvGraphicFramePr>
        <p:xfrm>
          <a:off x="872197" y="3336052"/>
          <a:ext cx="5430128" cy="2194560"/>
        </p:xfrm>
        <a:graphic>
          <a:graphicData uri="http://schemas.openxmlformats.org/drawingml/2006/table">
            <a:tbl>
              <a:tblPr/>
              <a:tblGrid>
                <a:gridCol w="973484">
                  <a:extLst>
                    <a:ext uri="{9D8B030D-6E8A-4147-A177-3AD203B41FA5}">
                      <a16:colId xmlns:a16="http://schemas.microsoft.com/office/drawing/2014/main" val="3286059940"/>
                    </a:ext>
                  </a:extLst>
                </a:gridCol>
                <a:gridCol w="1114161">
                  <a:extLst>
                    <a:ext uri="{9D8B030D-6E8A-4147-A177-3AD203B41FA5}">
                      <a16:colId xmlns:a16="http://schemas.microsoft.com/office/drawing/2014/main" val="1893497903"/>
                    </a:ext>
                  </a:extLst>
                </a:gridCol>
                <a:gridCol w="1114161">
                  <a:extLst>
                    <a:ext uri="{9D8B030D-6E8A-4147-A177-3AD203B41FA5}">
                      <a16:colId xmlns:a16="http://schemas.microsoft.com/office/drawing/2014/main" val="1310409725"/>
                    </a:ext>
                  </a:extLst>
                </a:gridCol>
                <a:gridCol w="1114161">
                  <a:extLst>
                    <a:ext uri="{9D8B030D-6E8A-4147-A177-3AD203B41FA5}">
                      <a16:colId xmlns:a16="http://schemas.microsoft.com/office/drawing/2014/main" val="1026029456"/>
                    </a:ext>
                  </a:extLst>
                </a:gridCol>
                <a:gridCol w="1114161">
                  <a:extLst>
                    <a:ext uri="{9D8B030D-6E8A-4147-A177-3AD203B41FA5}">
                      <a16:colId xmlns:a16="http://schemas.microsoft.com/office/drawing/2014/main" val="3335909819"/>
                    </a:ext>
                  </a:extLst>
                </a:gridCol>
              </a:tblGrid>
              <a:tr h="32484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Link i 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l-GR" sz="1800" b="1" i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α</a:t>
                      </a:r>
                      <a:r>
                        <a:rPr lang="en-GB" sz="1800" b="1" i="0" baseline="-2500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i</a:t>
                      </a:r>
                      <a:r>
                        <a:rPr lang="en-GB" sz="1800" b="1" i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80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0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80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a</a:t>
                      </a:r>
                      <a:r>
                        <a:rPr lang="en-GB" sz="1800" b="1" i="0" baseline="-2500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i</a:t>
                      </a:r>
                      <a:r>
                        <a:rPr lang="en-GB" sz="1800" b="1" i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980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1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1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1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d</a:t>
                      </a:r>
                      <a:r>
                        <a:rPr lang="en-GB" sz="1800" b="1" i="0" baseline="-2500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i</a:t>
                      </a:r>
                      <a:r>
                        <a:rPr lang="en-GB" sz="1800" b="1" i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701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1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1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1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l-GR" sz="1800" b="1" i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θ</a:t>
                      </a:r>
                      <a:r>
                        <a:rPr lang="en-GB" sz="1800" b="1" i="0" baseline="-2500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i</a:t>
                      </a:r>
                      <a:r>
                        <a:rPr lang="en-GB" sz="1800" b="1" i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F81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815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815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815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81939761"/>
                  </a:ext>
                </a:extLst>
              </a:tr>
              <a:tr h="32484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1 </a:t>
                      </a:r>
                    </a:p>
                  </a:txBody>
                  <a:tcPr>
                    <a:lnL w="9525" cap="flat" cmpd="sng" algn="ctr">
                      <a:solidFill>
                        <a:srgbClr val="1818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818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818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0° </a:t>
                      </a:r>
                    </a:p>
                  </a:txBody>
                  <a:tcPr>
                    <a:lnL w="9525" cap="flat" cmpd="sng" algn="ctr">
                      <a:solidFill>
                        <a:srgbClr val="1818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81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0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81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0 </a:t>
                      </a:r>
                    </a:p>
                  </a:txBody>
                  <a:tcPr>
                    <a:lnL w="9525" cap="flat" cmpd="sng" algn="ctr">
                      <a:solidFill>
                        <a:srgbClr val="381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1B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1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1B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d1 </a:t>
                      </a:r>
                    </a:p>
                  </a:txBody>
                  <a:tcPr>
                    <a:lnL w="9525" cap="flat" cmpd="sng" algn="ctr">
                      <a:solidFill>
                        <a:srgbClr val="C01B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1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1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1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l-GR" sz="1800" b="1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θ</a:t>
                      </a:r>
                      <a:r>
                        <a:rPr lang="el-GR" sz="1800" b="1" i="0" baseline="-250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1</a:t>
                      </a:r>
                      <a:r>
                        <a:rPr lang="el-GR" sz="1800" b="1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E81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1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815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1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75989088"/>
                  </a:ext>
                </a:extLst>
              </a:tr>
              <a:tr h="32484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2 </a:t>
                      </a:r>
                    </a:p>
                  </a:txBody>
                  <a:tcPr>
                    <a:lnL w="9525" cap="flat" cmpd="sng" algn="ctr">
                      <a:solidFill>
                        <a:srgbClr val="002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818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90° </a:t>
                      </a:r>
                    </a:p>
                  </a:txBody>
                  <a:tcPr>
                    <a:lnL w="9525" cap="flat" cmpd="sng" algn="ctr">
                      <a:solidFill>
                        <a:srgbClr val="002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22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81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22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0 </a:t>
                      </a:r>
                    </a:p>
                  </a:txBody>
                  <a:tcPr>
                    <a:lnL w="9525" cap="flat" cmpd="sng" algn="ctr">
                      <a:solidFill>
                        <a:srgbClr val="C822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26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1B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26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0 </a:t>
                      </a:r>
                    </a:p>
                  </a:txBody>
                  <a:tcPr>
                    <a:lnL w="9525" cap="flat" cmpd="sng" algn="ctr">
                      <a:solidFill>
                        <a:srgbClr val="4026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26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1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26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l-GR" sz="1800" b="1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θ</a:t>
                      </a:r>
                      <a:r>
                        <a:rPr lang="el-GR" sz="1800" b="1" i="0" baseline="-250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2</a:t>
                      </a:r>
                      <a:r>
                        <a:rPr lang="el-GR" sz="1800" b="1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B826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828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1F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28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17798933"/>
                  </a:ext>
                </a:extLst>
              </a:tr>
              <a:tr h="32484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3 </a:t>
                      </a:r>
                    </a:p>
                  </a:txBody>
                  <a:tcPr>
                    <a:lnL w="9525" cap="flat" cmpd="sng" algn="ctr">
                      <a:solidFill>
                        <a:srgbClr val="582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82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82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0° </a:t>
                      </a:r>
                    </a:p>
                  </a:txBody>
                  <a:tcPr>
                    <a:lnL w="9525" cap="flat" cmpd="sng" algn="ctr">
                      <a:solidFill>
                        <a:srgbClr val="582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2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22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2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a3 </a:t>
                      </a:r>
                    </a:p>
                  </a:txBody>
                  <a:tcPr>
                    <a:lnL w="9525" cap="flat" cmpd="sng" algn="ctr">
                      <a:solidFill>
                        <a:srgbClr val="D02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2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26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2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0 </a:t>
                      </a:r>
                    </a:p>
                  </a:txBody>
                  <a:tcPr>
                    <a:lnL w="9525" cap="flat" cmpd="sng" algn="ctr">
                      <a:solidFill>
                        <a:srgbClr val="502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3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26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3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l-GR" sz="1800" b="1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θ</a:t>
                      </a:r>
                      <a:r>
                        <a:rPr lang="el-GR" sz="1800" b="1" i="0" baseline="-250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3</a:t>
                      </a:r>
                      <a:r>
                        <a:rPr lang="el-GR" sz="1800" b="1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F03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28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51385842"/>
                  </a:ext>
                </a:extLst>
              </a:tr>
              <a:tr h="34985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4 </a:t>
                      </a:r>
                    </a:p>
                  </a:txBody>
                  <a:tcPr>
                    <a:lnL w="9525" cap="flat" cmpd="sng" algn="ctr">
                      <a:solidFill>
                        <a:srgbClr val="5835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835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82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835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0° </a:t>
                      </a:r>
                    </a:p>
                  </a:txBody>
                  <a:tcPr>
                    <a:lnL w="9525" cap="flat" cmpd="sng" algn="ctr">
                      <a:solidFill>
                        <a:srgbClr val="5835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35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2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35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a4 </a:t>
                      </a:r>
                    </a:p>
                  </a:txBody>
                  <a:tcPr>
                    <a:lnL w="9525" cap="flat" cmpd="sng" algn="ctr">
                      <a:solidFill>
                        <a:srgbClr val="8835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3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2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3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0 </a:t>
                      </a:r>
                    </a:p>
                  </a:txBody>
                  <a:tcPr>
                    <a:lnL w="9525" cap="flat" cmpd="sng" algn="ctr">
                      <a:solidFill>
                        <a:srgbClr val="603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3A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3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3A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l-GR" sz="1800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θ</a:t>
                      </a:r>
                      <a:r>
                        <a:rPr lang="el-GR" sz="1800" b="1" i="0" baseline="-250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4</a:t>
                      </a:r>
                      <a:r>
                        <a:rPr lang="el-GR" sz="1800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 – 90° </a:t>
                      </a:r>
                    </a:p>
                  </a:txBody>
                  <a:tcPr>
                    <a:lnL w="9525" cap="flat" cmpd="sng" algn="ctr">
                      <a:solidFill>
                        <a:srgbClr val="E03A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3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3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62828379"/>
                  </a:ext>
                </a:extLst>
              </a:tr>
              <a:tr h="32484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5 </a:t>
                      </a:r>
                    </a:p>
                  </a:txBody>
                  <a:tcPr>
                    <a:lnL w="9525" cap="flat" cmpd="sng" algn="ctr">
                      <a:solidFill>
                        <a:srgbClr val="803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3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835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3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-90° </a:t>
                      </a:r>
                    </a:p>
                  </a:txBody>
                  <a:tcPr>
                    <a:lnL w="9525" cap="flat" cmpd="sng" algn="ctr">
                      <a:solidFill>
                        <a:srgbClr val="803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4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35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4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0 </a:t>
                      </a:r>
                    </a:p>
                  </a:txBody>
                  <a:tcPr>
                    <a:lnL w="9525" cap="flat" cmpd="sng" algn="ctr">
                      <a:solidFill>
                        <a:srgbClr val="E040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42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3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42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1800" b="1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d5 </a:t>
                      </a:r>
                    </a:p>
                  </a:txBody>
                  <a:tcPr>
                    <a:lnL w="9525" cap="flat" cmpd="sng" algn="ctr">
                      <a:solidFill>
                        <a:srgbClr val="3042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44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3A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44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l-GR" sz="1800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θ</a:t>
                      </a:r>
                      <a:r>
                        <a:rPr lang="el-GR" sz="1800" b="1" i="0" baseline="-250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5</a:t>
                      </a:r>
                      <a:r>
                        <a:rPr lang="el-GR" sz="1800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entury Schoolbook" panose="02040604050505020304" pitchFamily="18" charset="0"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1044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46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3C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46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87881642"/>
                  </a:ext>
                </a:extLst>
              </a:tr>
            </a:tbl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9FAF4C-5DAF-458A-BEB6-0BD1759194DD}"/>
              </a:ext>
            </a:extLst>
          </p:cNvPr>
          <p:cNvSpPr txBox="1"/>
          <p:nvPr/>
        </p:nvSpPr>
        <p:spPr>
          <a:xfrm>
            <a:off x="872197" y="5613718"/>
            <a:ext cx="5009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Century Schoolbook" panose="02040604050505020304" pitchFamily="18" charset="0"/>
              </a:rPr>
              <a:t>Tabella dei parametri D-H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0D2844F-FFDB-48F3-ACB9-5156EFA7532F}"/>
              </a:ext>
            </a:extLst>
          </p:cNvPr>
          <p:cNvSpPr txBox="1"/>
          <p:nvPr/>
        </p:nvSpPr>
        <p:spPr>
          <a:xfrm>
            <a:off x="6953297" y="5613718"/>
            <a:ext cx="4363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Century Schoolbook" panose="02040604050505020304" pitchFamily="18" charset="0"/>
              </a:rPr>
              <a:t>Sistemi di riferimento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0473FA1-9870-4357-B609-3F06A0D45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4" t="34703" r="9680" b="5388"/>
          <a:stretch/>
        </p:blipFill>
        <p:spPr>
          <a:xfrm>
            <a:off x="6689023" y="3133564"/>
            <a:ext cx="4627603" cy="248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7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7B538A-8F71-486F-AE06-562E4DDD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Century Schoolbook" panose="02040604050505020304" pitchFamily="18" charset="0"/>
              </a:rPr>
              <a:t>pianificazione della traiettoria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F56DDDB-384B-4EBE-AC15-1E7C5707E5E3}"/>
              </a:ext>
            </a:extLst>
          </p:cNvPr>
          <p:cNvSpPr txBox="1"/>
          <p:nvPr/>
        </p:nvSpPr>
        <p:spPr>
          <a:xfrm>
            <a:off x="1533378" y="1294228"/>
            <a:ext cx="9383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Schoolbook" panose="02040604050505020304" pitchFamily="18" charset="0"/>
              </a:rPr>
              <a:t>La traiettoria assegnata all’end-</a:t>
            </a:r>
            <a:r>
              <a:rPr lang="it-IT" dirty="0" err="1">
                <a:latin typeface="Century Schoolbook" panose="02040604050505020304" pitchFamily="18" charset="0"/>
              </a:rPr>
              <a:t>effector</a:t>
            </a:r>
            <a:r>
              <a:rPr lang="it-IT" dirty="0">
                <a:latin typeface="Century Schoolbook" panose="02040604050505020304" pitchFamily="18" charset="0"/>
              </a:rPr>
              <a:t> è una spirale logaritmica.</a:t>
            </a:r>
          </a:p>
          <a:p>
            <a:r>
              <a:rPr lang="it-IT" dirty="0">
                <a:latin typeface="Century Schoolbook" panose="02040604050505020304" pitchFamily="18" charset="0"/>
              </a:rPr>
              <a:t>Questo tipo di spirale, studiata per la prima volta da R. Descartes, è una forma molto ricorrente in natura e nell’arte.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EB3BE01-7B36-4106-80D8-14CF3AAAA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97" y="2658794"/>
            <a:ext cx="3553262" cy="3553262"/>
          </a:xfrm>
          <a:prstGeom prst="rect">
            <a:avLst/>
          </a:prstGeom>
        </p:spPr>
      </p:pic>
      <p:pic>
        <p:nvPicPr>
          <p:cNvPr id="8" name="Immagine 7" descr="Immagine che contiene fotografia, diverso, animale&#10;&#10;Descrizione generata automaticamente">
            <a:extLst>
              <a:ext uri="{FF2B5EF4-FFF2-40B4-BE49-F238E27FC236}">
                <a16:creationId xmlns:a16="http://schemas.microsoft.com/office/drawing/2014/main" id="{7D951BE5-48E2-4582-AAAD-10E0FFB94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851" y="2658794"/>
            <a:ext cx="3553263" cy="355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2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96BE46-9CA7-40D3-8CF3-3EEAF2AE0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Century Schoolbook" panose="02040604050505020304" pitchFamily="18" charset="0"/>
              </a:rPr>
              <a:t>pianificazione della traiettoria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2B9799B-C907-4A6D-9B27-9AD152E78A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5" t="8179" r="8968" b="11740"/>
          <a:stretch/>
        </p:blipFill>
        <p:spPr>
          <a:xfrm>
            <a:off x="6880075" y="3073736"/>
            <a:ext cx="3942421" cy="31129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8100" dist="12700" dir="11400000" algn="tl" rotWithShape="0">
              <a:srgbClr val="000000">
                <a:alpha val="33000"/>
              </a:srgbClr>
            </a:outerShdw>
            <a:reflection blurRad="241300" stA="93000" endPos="0" dist="50800" dir="5400000" sy="-100000" algn="bl" rotWithShape="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67" name="Immagine 66" descr="Immagine che contiene animale, invertebrato, mollusco&#10;&#10;Descrizione generata automaticamente">
            <a:extLst>
              <a:ext uri="{FF2B5EF4-FFF2-40B4-BE49-F238E27FC236}">
                <a16:creationId xmlns:a16="http://schemas.microsoft.com/office/drawing/2014/main" id="{4AA1A242-705B-450F-A80E-D689D4FFC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504" y="2857204"/>
            <a:ext cx="4277664" cy="3291840"/>
          </a:xfrm>
          <a:prstGeom prst="rect">
            <a:avLst/>
          </a:prstGeom>
          <a:ln>
            <a:noFill/>
          </a:ln>
          <a:effectLst>
            <a:reflection blurRad="12700" stA="30000" endPos="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asellaDiTesto 68">
                <a:extLst>
                  <a:ext uri="{FF2B5EF4-FFF2-40B4-BE49-F238E27FC236}">
                    <a16:creationId xmlns:a16="http://schemas.microsoft.com/office/drawing/2014/main" id="{513B0783-9045-47E4-892C-CFBB9DCD8CBE}"/>
                  </a:ext>
                </a:extLst>
              </p:cNvPr>
              <p:cNvSpPr txBox="1"/>
              <p:nvPr/>
            </p:nvSpPr>
            <p:spPr>
              <a:xfrm>
                <a:off x="4998621" y="1181341"/>
                <a:ext cx="2194758" cy="1376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9" name="CasellaDiTesto 68">
                <a:extLst>
                  <a:ext uri="{FF2B5EF4-FFF2-40B4-BE49-F238E27FC236}">
                    <a16:creationId xmlns:a16="http://schemas.microsoft.com/office/drawing/2014/main" id="{513B0783-9045-47E4-892C-CFBB9DCD8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621" y="1181341"/>
                <a:ext cx="2194758" cy="137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72ECA6E4-1295-4663-A115-86152BD6749B}"/>
              </a:ext>
            </a:extLst>
          </p:cNvPr>
          <p:cNvSpPr txBox="1"/>
          <p:nvPr/>
        </p:nvSpPr>
        <p:spPr>
          <a:xfrm>
            <a:off x="3949148" y="6308035"/>
            <a:ext cx="4558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Century Schoolbook" panose="02040604050505020304" pitchFamily="18" charset="0"/>
              </a:rPr>
              <a:t>Confronto modello reale e modello matematico</a:t>
            </a:r>
          </a:p>
        </p:txBody>
      </p:sp>
    </p:spTree>
    <p:extLst>
      <p:ext uri="{BB962C8B-B14F-4D97-AF65-F5344CB8AC3E}">
        <p14:creationId xmlns:p14="http://schemas.microsoft.com/office/powerpoint/2010/main" val="36216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7CFC43-CD01-485D-BB42-5065C6E20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Century Schoolbook" panose="02040604050505020304" pitchFamily="18" charset="0"/>
              </a:rPr>
              <a:t>Studio della cinematica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FE075B-FB33-4906-87E3-2AF0B9687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389" y="1123052"/>
            <a:ext cx="9905999" cy="3541714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Century Schoolbook" panose="02040604050505020304" pitchFamily="18" charset="0"/>
              </a:rPr>
              <a:t>Cinematica diretta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5FB8E50-A8BF-407E-8D67-232E865D4084}"/>
                  </a:ext>
                </a:extLst>
              </p:cNvPr>
              <p:cNvSpPr txBox="1"/>
              <p:nvPr/>
            </p:nvSpPr>
            <p:spPr>
              <a:xfrm>
                <a:off x="1393203" y="1778817"/>
                <a:ext cx="94355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entury Schoolbook" panose="02040604050505020304" pitchFamily="18" charset="0"/>
                  </a:rPr>
                  <a:t>La matrice che descrive la cinematica diretta del robot è stata ottenuta tramite la concatenazione delle matrici di trasformazione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latin typeface="Century Schoolbook" panose="02040604050505020304" pitchFamily="18" charset="0"/>
                  </a:rPr>
                  <a:t> associate ad ogni giunto.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5FB8E50-A8BF-407E-8D67-232E865D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203" y="1778817"/>
                <a:ext cx="9435548" cy="646331"/>
              </a:xfrm>
              <a:prstGeom prst="rect">
                <a:avLst/>
              </a:prstGeom>
              <a:blipFill>
                <a:blip r:embed="rId2"/>
                <a:stretch>
                  <a:fillRect l="-582" t="-5660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tangolo 14">
            <a:extLst>
              <a:ext uri="{FF2B5EF4-FFF2-40B4-BE49-F238E27FC236}">
                <a16:creationId xmlns:a16="http://schemas.microsoft.com/office/drawing/2014/main" id="{DFB1736A-A648-4D13-B68F-7D755DBED699}"/>
              </a:ext>
            </a:extLst>
          </p:cNvPr>
          <p:cNvSpPr/>
          <p:nvPr/>
        </p:nvSpPr>
        <p:spPr>
          <a:xfrm>
            <a:off x="1393203" y="2661995"/>
            <a:ext cx="8627166" cy="18835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B8E09F0-6ADB-4BBA-9F0E-E9783B1D2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057"/>
          <a:stretch/>
        </p:blipFill>
        <p:spPr>
          <a:xfrm>
            <a:off x="4595088" y="2894233"/>
            <a:ext cx="1871973" cy="14224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C79A4113-C380-4372-BE5A-4998AEA8CF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049"/>
          <a:stretch/>
        </p:blipFill>
        <p:spPr>
          <a:xfrm>
            <a:off x="1669584" y="2894233"/>
            <a:ext cx="1871973" cy="1422400"/>
          </a:xfrm>
          <a:prstGeom prst="rect">
            <a:avLst/>
          </a:prstGeom>
        </p:spPr>
      </p:pic>
      <p:pic>
        <p:nvPicPr>
          <p:cNvPr id="21" name="Immagine 20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D7BBFCA2-0FBF-4EAC-9CFA-BD615CF433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049"/>
          <a:stretch/>
        </p:blipFill>
        <p:spPr>
          <a:xfrm>
            <a:off x="7878969" y="2893909"/>
            <a:ext cx="1871973" cy="143510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3389D91-D9B8-4B74-91D5-18ACD30995C5}"/>
              </a:ext>
            </a:extLst>
          </p:cNvPr>
          <p:cNvSpPr txBox="1"/>
          <p:nvPr/>
        </p:nvSpPr>
        <p:spPr>
          <a:xfrm>
            <a:off x="1699728" y="4621476"/>
            <a:ext cx="912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Schoolbook" panose="02040604050505020304" pitchFamily="18" charset="0"/>
              </a:rPr>
              <a:t>Matrice simbolica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9B92121-5362-436E-9ADD-7366133D05F2}"/>
              </a:ext>
            </a:extLst>
          </p:cNvPr>
          <p:cNvSpPr txBox="1"/>
          <p:nvPr/>
        </p:nvSpPr>
        <p:spPr>
          <a:xfrm>
            <a:off x="4744278" y="4621476"/>
            <a:ext cx="241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Schoolbook" panose="02040604050505020304" pitchFamily="18" charset="0"/>
              </a:rPr>
              <a:t>Matrice numerica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0784700-6452-4283-820D-D86495B0E24B}"/>
              </a:ext>
            </a:extLst>
          </p:cNvPr>
          <p:cNvSpPr txBox="1"/>
          <p:nvPr/>
        </p:nvSpPr>
        <p:spPr>
          <a:xfrm>
            <a:off x="7812708" y="4664766"/>
            <a:ext cx="241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Schoolbook" panose="02040604050505020304" pitchFamily="18" charset="0"/>
              </a:rPr>
              <a:t>Matrice posa iniziale</a:t>
            </a:r>
          </a:p>
        </p:txBody>
      </p:sp>
    </p:spTree>
    <p:extLst>
      <p:ext uri="{BB962C8B-B14F-4D97-AF65-F5344CB8AC3E}">
        <p14:creationId xmlns:p14="http://schemas.microsoft.com/office/powerpoint/2010/main" val="27421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3955A2-BD78-4468-8F9D-CC7D3BE71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98439"/>
            <a:ext cx="9905998" cy="1478570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Century Schoolbook" panose="02040604050505020304" pitchFamily="18" charset="0"/>
              </a:rPr>
              <a:t>Studio della cinematica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B3591F-C73B-4BED-92C8-6E638E4E3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4332" y="1007167"/>
            <a:ext cx="8410228" cy="4161184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Century Schoolbook" panose="02040604050505020304" pitchFamily="18" charset="0"/>
              </a:rPr>
              <a:t>Cinematica inversa</a:t>
            </a:r>
            <a:endParaRPr lang="it-IT" dirty="0"/>
          </a:p>
          <a:p>
            <a:pPr marL="0" indent="0" algn="ctr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4D2F95-40E4-4B61-B28D-C31F327E8510}"/>
              </a:ext>
            </a:extLst>
          </p:cNvPr>
          <p:cNvSpPr txBox="1"/>
          <p:nvPr/>
        </p:nvSpPr>
        <p:spPr>
          <a:xfrm>
            <a:off x="1031220" y="1689649"/>
            <a:ext cx="10376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Schoolbook" panose="02040604050505020304" pitchFamily="18" charset="0"/>
              </a:rPr>
              <a:t>Per l’implementazione dell’algoritmo di inversione cinematica è stato usato un approccio algebrico.</a:t>
            </a:r>
          </a:p>
          <a:p>
            <a:r>
              <a:rPr lang="it-IT" dirty="0">
                <a:latin typeface="Century Schoolbook" panose="02040604050505020304" pitchFamily="18" charset="0"/>
              </a:rPr>
              <a:t>Inoltre, in fase progettuale, si è scelto di utilizzare la configurazione a gomito basso. 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76DF767-2CBE-4D2E-B8E3-CAA766331501}"/>
              </a:ext>
            </a:extLst>
          </p:cNvPr>
          <p:cNvSpPr/>
          <p:nvPr/>
        </p:nvSpPr>
        <p:spPr>
          <a:xfrm>
            <a:off x="823282" y="2904129"/>
            <a:ext cx="10272884" cy="365760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C0212D73-505A-4787-B62D-AB3552B57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34" y="3181315"/>
            <a:ext cx="1343212" cy="495369"/>
          </a:xfrm>
          <a:prstGeom prst="rect">
            <a:avLst/>
          </a:prstGeom>
        </p:spPr>
      </p:pic>
      <p:pic>
        <p:nvPicPr>
          <p:cNvPr id="9" name="Immagine 8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56458C0E-EB40-496A-8CE0-3D0762092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524" y="3701297"/>
            <a:ext cx="7487695" cy="84784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4C08B55-7D3C-42EA-9515-15BF9BB59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44" y="5190082"/>
            <a:ext cx="1267002" cy="39058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049093C-A0C6-4B2A-9A8F-54A7687F6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996" y="5602393"/>
            <a:ext cx="1905266" cy="704948"/>
          </a:xfrm>
          <a:prstGeom prst="rect">
            <a:avLst/>
          </a:prstGeom>
        </p:spPr>
      </p:pic>
      <p:pic>
        <p:nvPicPr>
          <p:cNvPr id="15" name="Immagine 14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D4B76504-AF07-46CD-8C3B-8820C9966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219" y="3150882"/>
            <a:ext cx="1543265" cy="39058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11E7EA84-C7D6-4B06-8561-A392E7661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077" y="4694634"/>
            <a:ext cx="5207000" cy="317500"/>
          </a:xfrm>
          <a:prstGeom prst="rect">
            <a:avLst/>
          </a:prstGeom>
        </p:spPr>
      </p:pic>
      <p:pic>
        <p:nvPicPr>
          <p:cNvPr id="21" name="Immagine 20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CC32D6C8-E26C-4246-B953-7D6713BDF4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5508"/>
          <a:stretch/>
        </p:blipFill>
        <p:spPr>
          <a:xfrm>
            <a:off x="6731481" y="4712272"/>
            <a:ext cx="3878827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9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6B6856-9F96-4B57-8BC2-4AEA907B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Century Schoolbook" panose="02040604050505020304" pitchFamily="18" charset="0"/>
              </a:rPr>
              <a:t>Simulazione della traiettoria</a:t>
            </a:r>
            <a:endParaRPr lang="it-IT" dirty="0"/>
          </a:p>
        </p:txBody>
      </p:sp>
      <p:pic>
        <p:nvPicPr>
          <p:cNvPr id="4" name="robot_5dof_sim">
            <a:hlinkClick r:id="" action="ppaction://media"/>
            <a:extLst>
              <a:ext uri="{FF2B5EF4-FFF2-40B4-BE49-F238E27FC236}">
                <a16:creationId xmlns:a16="http://schemas.microsoft.com/office/drawing/2014/main" id="{2A916D99-FDF9-4846-9882-CA985CB651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1412" y="1971192"/>
            <a:ext cx="7366000" cy="3541712"/>
          </a:xfrm>
        </p:spPr>
      </p:pic>
    </p:spTree>
    <p:extLst>
      <p:ext uri="{BB962C8B-B14F-4D97-AF65-F5344CB8AC3E}">
        <p14:creationId xmlns:p14="http://schemas.microsoft.com/office/powerpoint/2010/main" val="27950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B8E9A-D4BE-4A91-AEB8-975EC3A8A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4692"/>
            <a:ext cx="9905998" cy="1478570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Century Schoolbook" panose="02040604050505020304" pitchFamily="18" charset="0"/>
              </a:rPr>
              <a:t>conclusioni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C3035D-4846-4B02-B27B-914340EB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841" y="2117416"/>
            <a:ext cx="3934171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1800" dirty="0">
                <a:latin typeface="Century Schoolbook" panose="02040604050505020304" pitchFamily="18" charset="0"/>
              </a:rPr>
              <a:t>Per dimostrare la validità dei risultati ottenuti con la cinematica inversa, sono stati utilizzati i valori delle variabili di giunto per risolvere la cinematica diretta, determinando così la posa dell’end-</a:t>
            </a:r>
            <a:r>
              <a:rPr lang="it-IT" sz="1800" dirty="0" err="1">
                <a:latin typeface="Century Schoolbook" panose="02040604050505020304" pitchFamily="18" charset="0"/>
              </a:rPr>
              <a:t>effector</a:t>
            </a:r>
            <a:r>
              <a:rPr lang="it-IT" sz="1800" dirty="0">
                <a:latin typeface="Century Schoolbook" panose="02040604050505020304" pitchFamily="18" charset="0"/>
              </a:rPr>
              <a:t> istante per istante. Si è dimostrato dunque che i punti ottenuti appartengono esattamente alla traiettoria desiderata, come si evince dalla figura.</a:t>
            </a:r>
          </a:p>
        </p:txBody>
      </p:sp>
      <p:pic>
        <p:nvPicPr>
          <p:cNvPr id="5" name="Immagine 4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38E4AD33-FF84-4057-BB6B-C9984749C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0" t="3672" r="19301" b="7246"/>
          <a:stretch/>
        </p:blipFill>
        <p:spPr>
          <a:xfrm>
            <a:off x="5269465" y="1831170"/>
            <a:ext cx="5597318" cy="39750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7BE2D06F-7027-4A24-88EA-D30031C7352D}"/>
              </a:ext>
            </a:extLst>
          </p:cNvPr>
          <p:cNvSpPr/>
          <p:nvPr/>
        </p:nvSpPr>
        <p:spPr>
          <a:xfrm>
            <a:off x="10681252" y="1900744"/>
            <a:ext cx="185531" cy="484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33F8D99E-A1B9-4A4A-BD56-1DC7AEF57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53" t="6956" r="7141" b="87247"/>
          <a:stretch/>
        </p:blipFill>
        <p:spPr>
          <a:xfrm>
            <a:off x="5269465" y="5408665"/>
            <a:ext cx="1479340" cy="39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8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344</TotalTime>
  <Words>275</Words>
  <Application>Microsoft Office PowerPoint</Application>
  <PresentationFormat>Widescreen</PresentationFormat>
  <Paragraphs>62</Paragraphs>
  <Slides>9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Arial</vt:lpstr>
      <vt:lpstr>Cambria Math</vt:lpstr>
      <vt:lpstr>Century Schoolbook</vt:lpstr>
      <vt:lpstr>Tw Cen MT</vt:lpstr>
      <vt:lpstr>Circuito</vt:lpstr>
      <vt:lpstr>Modellistica e simulazione di un robot a 5 dof</vt:lpstr>
      <vt:lpstr>Struttura del robot</vt:lpstr>
      <vt:lpstr>Struttura del robot</vt:lpstr>
      <vt:lpstr>pianificazione della traiettoria</vt:lpstr>
      <vt:lpstr>pianificazione della traiettoria</vt:lpstr>
      <vt:lpstr>Studio della cinematica</vt:lpstr>
      <vt:lpstr>Studio della cinematica</vt:lpstr>
      <vt:lpstr>Simulazione della traiettoria</vt:lpstr>
      <vt:lpstr>conclusioni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Modellistica e simulazione di un robot a 5 dof</dc:title>
  <dc:creator>riacml91l64f112w</dc:creator>
  <cp:lastModifiedBy>Ivonne Rizzuto</cp:lastModifiedBy>
  <cp:revision>31</cp:revision>
  <dcterms:created xsi:type="dcterms:W3CDTF">2019-02-19T09:30:36Z</dcterms:created>
  <dcterms:modified xsi:type="dcterms:W3CDTF">2019-02-21T14:29:13Z</dcterms:modified>
</cp:coreProperties>
</file>